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5" r:id="rId3"/>
    <p:sldId id="285" r:id="rId4"/>
    <p:sldId id="286" r:id="rId5"/>
    <p:sldId id="283" r:id="rId6"/>
    <p:sldId id="284" r:id="rId7"/>
    <p:sldId id="282" r:id="rId8"/>
    <p:sldId id="287" r:id="rId9"/>
    <p:sldId id="276" r:id="rId10"/>
    <p:sldId id="277" r:id="rId11"/>
    <p:sldId id="288" r:id="rId12"/>
    <p:sldId id="289" r:id="rId13"/>
  </p:sldIdLst>
  <p:sldSz cx="9144000" cy="6858000" type="screen4x3"/>
  <p:notesSz cx="6742113" cy="9875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29" autoAdjust="0"/>
    <p:restoredTop sz="86456" autoAdjust="0"/>
  </p:normalViewPr>
  <p:slideViewPr>
    <p:cSldViewPr>
      <p:cViewPr varScale="1">
        <p:scale>
          <a:sx n="58" d="100"/>
          <a:sy n="58" d="100"/>
        </p:scale>
        <p:origin x="144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CBDA09-44A7-47E1-964D-F331F28E76E7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80538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9525" y="9380538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AB4ED-4D49-4BB4-911A-DE1947117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255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94366B-3088-4D28-A723-01681FA687BA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5075"/>
            <a:ext cx="444341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688" y="4752975"/>
            <a:ext cx="5392737" cy="38877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80538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525" y="9380538"/>
            <a:ext cx="29210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3B453-3C40-479C-ABD7-3A4F4A05C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4460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501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D6A6A4B-18BF-477A-ABF1-99A72615B19A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A6A4B-18BF-477A-ABF1-99A72615B19A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A6A4B-18BF-477A-ABF1-99A72615B19A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6A6A4B-18BF-477A-ABF1-99A72615B19A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D6A6A4B-18BF-477A-ABF1-99A72615B19A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A6A4B-18BF-477A-ABF1-99A72615B19A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A6A4B-18BF-477A-ABF1-99A72615B19A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D6A6A4B-18BF-477A-ABF1-99A72615B19A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A6A4B-18BF-477A-ABF1-99A72615B19A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6A6A4B-18BF-477A-ABF1-99A72615B19A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D6A6A4B-18BF-477A-ABF1-99A72615B19A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D6A6A4B-18BF-477A-ABF1-99A72615B19A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SEJARAH DAN ALIRAN PSIKOLOGI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  <a:p>
            <a:r>
              <a:rPr lang="en-US" sz="2400" dirty="0"/>
              <a:t>REFLEKSISME, PSIKOLOGI PURPOSIF &amp; BEHAVIORISME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>
            <a:normAutofit/>
          </a:bodyPr>
          <a:lstStyle/>
          <a:p>
            <a:r>
              <a:rPr lang="en-US" dirty="0"/>
              <a:t>B. F. Skinner (1904-1990)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924800" cy="5254752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formula </a:t>
            </a:r>
            <a:r>
              <a:rPr lang="en-US" dirty="0" err="1"/>
              <a:t>tinglah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Tolman. Karena factor A ( Antecedent) </a:t>
            </a:r>
            <a:r>
              <a:rPr lang="en-US" dirty="0" err="1"/>
              <a:t>adalah</a:t>
            </a:r>
            <a:r>
              <a:rPr lang="en-US" dirty="0"/>
              <a:t> factor </a:t>
            </a:r>
            <a:r>
              <a:rPr lang="en-US" dirty="0" err="1"/>
              <a:t>yg</a:t>
            </a:r>
            <a:r>
              <a:rPr lang="en-US" dirty="0"/>
              <a:t> sangat </a:t>
            </a:r>
            <a:r>
              <a:rPr lang="en-US" dirty="0" err="1"/>
              <a:t>bervariasi</a:t>
            </a:r>
            <a:r>
              <a:rPr lang="en-US" dirty="0"/>
              <a:t> &amp; </a:t>
            </a:r>
            <a:r>
              <a:rPr lang="en-US" dirty="0" err="1"/>
              <a:t>sukar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pasti</a:t>
            </a:r>
            <a:r>
              <a:rPr lang="en-US" dirty="0"/>
              <a:t>.</a:t>
            </a:r>
          </a:p>
          <a:p>
            <a:r>
              <a:rPr lang="en-US" dirty="0" err="1"/>
              <a:t>Pendapat</a:t>
            </a:r>
            <a:r>
              <a:rPr lang="en-US" dirty="0"/>
              <a:t> :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sepenuhnya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oleh stimulus </a:t>
            </a:r>
            <a:r>
              <a:rPr lang="en-US" dirty="0" err="1"/>
              <a:t>saja</a:t>
            </a:r>
            <a:r>
              <a:rPr lang="en-US" dirty="0"/>
              <a:t>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factor </a:t>
            </a:r>
            <a:r>
              <a:rPr lang="en-US" dirty="0" err="1"/>
              <a:t>perantara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r>
              <a:rPr lang="en-US" dirty="0" err="1"/>
              <a:t>Rumus</a:t>
            </a:r>
            <a:r>
              <a:rPr lang="en-US" dirty="0"/>
              <a:t> : B = f(S).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respon</a:t>
            </a:r>
            <a:r>
              <a:rPr lang="en-US" dirty="0"/>
              <a:t> (R)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reaksi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stimulus </a:t>
            </a:r>
            <a:r>
              <a:rPr lang="en-US" dirty="0" err="1"/>
              <a:t>tertentu</a:t>
            </a:r>
            <a:r>
              <a:rPr lang="en-US" dirty="0"/>
              <a:t> (S).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dikenal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S-R </a:t>
            </a:r>
            <a:r>
              <a:rPr lang="en-US" dirty="0" err="1"/>
              <a:t>dari</a:t>
            </a:r>
            <a:r>
              <a:rPr lang="en-US" dirty="0"/>
              <a:t> Skinner. </a:t>
            </a:r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S-R Skinner,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Mengadakan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proses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kondisioning</a:t>
            </a:r>
            <a:r>
              <a:rPr lang="en-US" dirty="0"/>
              <a:t> operant.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9218" name="Picture 2" descr="Burrhus Frederic Skinner - Wikipedia bahasa Indonesia, ensiklopedia bebas">
            <a:extLst>
              <a:ext uri="{FF2B5EF4-FFF2-40B4-BE49-F238E27FC236}">
                <a16:creationId xmlns:a16="http://schemas.microsoft.com/office/drawing/2014/main" id="{A1ADAAB8-1747-4149-85DD-0BB37F9FAC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0920" y="4742754"/>
            <a:ext cx="1783080" cy="2115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CD61C-5BAB-41DF-9C3F-D882BF178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 err="1"/>
              <a:t>Percobaan</a:t>
            </a:r>
            <a:r>
              <a:rPr lang="en-US" dirty="0"/>
              <a:t> Skinner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B5C53-0B01-4571-8487-CB8180C1E2D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138844"/>
            <a:ext cx="7772400" cy="5715000"/>
          </a:xfrm>
        </p:spPr>
        <p:txBody>
          <a:bodyPr>
            <a:normAutofit fontScale="85000" lnSpcReduction="20000"/>
          </a:bodyPr>
          <a:lstStyle/>
          <a:p>
            <a:r>
              <a:rPr lang="en-ID" dirty="0"/>
              <a:t>Kotak Skinner: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kotak</a:t>
            </a:r>
            <a:r>
              <a:rPr lang="en-ID" dirty="0"/>
              <a:t> </a:t>
            </a:r>
            <a:r>
              <a:rPr lang="en-ID" dirty="0" err="1"/>
              <a:t>terkendali</a:t>
            </a:r>
            <a:r>
              <a:rPr lang="en-ID" dirty="0"/>
              <a:t> yang </a:t>
            </a:r>
            <a:r>
              <a:rPr lang="en-ID" dirty="0" err="1"/>
              <a:t>dilengkapi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tuas</a:t>
            </a:r>
            <a:r>
              <a:rPr lang="en-ID" dirty="0"/>
              <a:t> dan </a:t>
            </a:r>
            <a:r>
              <a:rPr lang="en-ID" dirty="0" err="1"/>
              <a:t>mekanisme</a:t>
            </a:r>
            <a:r>
              <a:rPr lang="en-ID" dirty="0"/>
              <a:t> </a:t>
            </a:r>
            <a:r>
              <a:rPr lang="en-ID" dirty="0" err="1"/>
              <a:t>pemberian</a:t>
            </a:r>
            <a:r>
              <a:rPr lang="en-ID" dirty="0"/>
              <a:t> </a:t>
            </a:r>
            <a:r>
              <a:rPr lang="en-ID" dirty="0" err="1"/>
              <a:t>hadiah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rangsangan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. </a:t>
            </a:r>
          </a:p>
          <a:p>
            <a:r>
              <a:rPr lang="en-ID" dirty="0" err="1"/>
              <a:t>Penguatan</a:t>
            </a:r>
            <a:r>
              <a:rPr lang="en-ID" dirty="0"/>
              <a:t> </a:t>
            </a:r>
            <a:r>
              <a:rPr lang="en-ID" dirty="0" err="1"/>
              <a:t>Positif</a:t>
            </a:r>
            <a:r>
              <a:rPr lang="en-ID" dirty="0"/>
              <a:t>: Ketika </a:t>
            </a:r>
            <a:r>
              <a:rPr lang="en-ID" dirty="0" err="1"/>
              <a:t>hewan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yang </a:t>
            </a:r>
            <a:r>
              <a:rPr lang="en-ID" dirty="0" err="1"/>
              <a:t>diinginkan</a:t>
            </a:r>
            <a:r>
              <a:rPr lang="en-ID" dirty="0"/>
              <a:t> (</a:t>
            </a:r>
            <a:r>
              <a:rPr lang="en-ID" dirty="0" err="1"/>
              <a:t>misalnya</a:t>
            </a:r>
            <a:r>
              <a:rPr lang="en-ID" dirty="0"/>
              <a:t>, </a:t>
            </a:r>
            <a:r>
              <a:rPr lang="en-ID" dirty="0" err="1"/>
              <a:t>menekan</a:t>
            </a:r>
            <a:r>
              <a:rPr lang="en-ID" dirty="0"/>
              <a:t> </a:t>
            </a:r>
            <a:r>
              <a:rPr lang="en-ID" dirty="0" err="1"/>
              <a:t>tuas</a:t>
            </a:r>
            <a:r>
              <a:rPr lang="en-ID" dirty="0"/>
              <a:t>),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menerima</a:t>
            </a:r>
            <a:r>
              <a:rPr lang="en-ID" dirty="0"/>
              <a:t> </a:t>
            </a:r>
            <a:r>
              <a:rPr lang="en-ID" dirty="0" err="1"/>
              <a:t>hadiah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makanan</a:t>
            </a:r>
            <a:r>
              <a:rPr lang="en-ID" dirty="0"/>
              <a:t>. Hal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kemungkinan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diulang</a:t>
            </a:r>
            <a:r>
              <a:rPr lang="en-ID" dirty="0"/>
              <a:t>. </a:t>
            </a:r>
          </a:p>
          <a:p>
            <a:r>
              <a:rPr lang="en-ID" dirty="0" err="1"/>
              <a:t>Penguatan</a:t>
            </a:r>
            <a:r>
              <a:rPr lang="en-ID" dirty="0"/>
              <a:t> </a:t>
            </a:r>
            <a:r>
              <a:rPr lang="en-ID" dirty="0" err="1"/>
              <a:t>Negatif</a:t>
            </a:r>
            <a:r>
              <a:rPr lang="en-ID" dirty="0"/>
              <a:t>: Skinner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menyukai</a:t>
            </a:r>
            <a:r>
              <a:rPr lang="en-ID" dirty="0"/>
              <a:t> </a:t>
            </a:r>
            <a:r>
              <a:rPr lang="en-ID" dirty="0" err="1"/>
              <a:t>metode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daripada</a:t>
            </a:r>
            <a:r>
              <a:rPr lang="en-ID" dirty="0"/>
              <a:t> </a:t>
            </a:r>
            <a:r>
              <a:rPr lang="en-ID" dirty="0" err="1"/>
              <a:t>hukuman</a:t>
            </a:r>
            <a:r>
              <a:rPr lang="en-ID" dirty="0"/>
              <a:t>. </a:t>
            </a:r>
            <a:r>
              <a:rPr lang="en-ID" dirty="0" err="1"/>
              <a:t>Ia</a:t>
            </a:r>
            <a:r>
              <a:rPr lang="en-ID" dirty="0"/>
              <a:t> </a:t>
            </a:r>
            <a:r>
              <a:rPr lang="en-ID" dirty="0" err="1"/>
              <a:t>berargumen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rangsangan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menyenangkan</a:t>
            </a:r>
            <a:r>
              <a:rPr lang="en-ID" dirty="0"/>
              <a:t> (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suara</a:t>
            </a:r>
            <a:r>
              <a:rPr lang="en-ID" dirty="0"/>
              <a:t> </a:t>
            </a:r>
            <a:r>
              <a:rPr lang="en-ID" dirty="0" err="1"/>
              <a:t>bising</a:t>
            </a:r>
            <a:r>
              <a:rPr lang="en-ID" dirty="0"/>
              <a:t>)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frekuensi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. </a:t>
            </a:r>
          </a:p>
          <a:p>
            <a:r>
              <a:rPr lang="en-ID" dirty="0" err="1"/>
              <a:t>Pemahaman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Lanjut</a:t>
            </a:r>
            <a:r>
              <a:rPr lang="en-ID" dirty="0"/>
              <a:t>:</a:t>
            </a:r>
          </a:p>
          <a:p>
            <a:pPr marL="531813" indent="-265113">
              <a:buFont typeface="Arial" panose="020B0604020202020204" pitchFamily="34" charset="0"/>
              <a:buChar char="•"/>
            </a:pPr>
            <a:r>
              <a:rPr lang="en-ID" dirty="0" err="1"/>
              <a:t>Pemadaman</a:t>
            </a:r>
            <a:r>
              <a:rPr lang="en-ID" dirty="0"/>
              <a:t> (Extinction): Ketika </a:t>
            </a:r>
            <a:r>
              <a:rPr lang="en-ID" dirty="0" err="1"/>
              <a:t>hadiah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lagi</a:t>
            </a:r>
            <a:r>
              <a:rPr lang="en-ID" dirty="0"/>
              <a:t> </a:t>
            </a:r>
            <a:r>
              <a:rPr lang="en-ID" dirty="0" err="1"/>
              <a:t>diberikan</a:t>
            </a:r>
            <a:r>
              <a:rPr lang="en-ID" dirty="0"/>
              <a:t> </a:t>
            </a: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yang </a:t>
            </a:r>
            <a:r>
              <a:rPr lang="en-ID" dirty="0" err="1"/>
              <a:t>sebelumnya</a:t>
            </a:r>
            <a:r>
              <a:rPr lang="en-ID" dirty="0"/>
              <a:t> </a:t>
            </a:r>
            <a:r>
              <a:rPr lang="en-ID" dirty="0" err="1"/>
              <a:t>diperkuat</a:t>
            </a:r>
            <a:r>
              <a:rPr lang="en-ID" dirty="0"/>
              <a:t>, </a:t>
            </a:r>
            <a:r>
              <a:rPr lang="en-ID" dirty="0" err="1"/>
              <a:t>hewan</a:t>
            </a:r>
            <a:r>
              <a:rPr lang="en-ID" dirty="0"/>
              <a:t> </a:t>
            </a:r>
            <a:r>
              <a:rPr lang="en-ID" dirty="0" err="1"/>
              <a:t>akhirnya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berhenti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 </a:t>
            </a:r>
          </a:p>
          <a:p>
            <a:pPr marL="531813" indent="-265113">
              <a:buFont typeface="Arial" panose="020B0604020202020204" pitchFamily="34" charset="0"/>
              <a:buChar char="•"/>
            </a:pP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Diskriminasi</a:t>
            </a:r>
            <a:r>
              <a:rPr lang="en-ID" dirty="0"/>
              <a:t>: </a:t>
            </a:r>
            <a:r>
              <a:rPr lang="en-ID" dirty="0" err="1"/>
              <a:t>Hewan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membedakan</a:t>
            </a:r>
            <a:r>
              <a:rPr lang="en-ID" dirty="0"/>
              <a:t> </a:t>
            </a:r>
            <a:r>
              <a:rPr lang="en-ID" dirty="0" err="1"/>
              <a:t>kapan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hadiah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efektif</a:t>
            </a:r>
            <a:r>
              <a:rPr lang="en-ID" dirty="0"/>
              <a:t>, 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menekan</a:t>
            </a:r>
            <a:r>
              <a:rPr lang="en-ID" dirty="0"/>
              <a:t> </a:t>
            </a:r>
            <a:r>
              <a:rPr lang="en-ID" dirty="0" err="1"/>
              <a:t>tuas</a:t>
            </a:r>
            <a:r>
              <a:rPr lang="en-ID" dirty="0"/>
              <a:t>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lampu</a:t>
            </a:r>
            <a:r>
              <a:rPr lang="en-ID" dirty="0"/>
              <a:t> </a:t>
            </a:r>
            <a:r>
              <a:rPr lang="en-ID" dirty="0" err="1"/>
              <a:t>menyala</a:t>
            </a:r>
            <a:r>
              <a:rPr lang="en-ID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02827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BF498-C5D5-4575-B637-9CF4AB645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Skinner Box</a:t>
            </a:r>
            <a:endParaRPr lang="en-ID" dirty="0"/>
          </a:p>
        </p:txBody>
      </p:sp>
      <p:pic>
        <p:nvPicPr>
          <p:cNvPr id="11266" name="Picture 2" descr="Langkah-langkah Percobaan Skinner">
            <a:extLst>
              <a:ext uri="{FF2B5EF4-FFF2-40B4-BE49-F238E27FC236}">
                <a16:creationId xmlns:a16="http://schemas.microsoft.com/office/drawing/2014/main" id="{F2B7B2B1-9BA9-47F6-BBFC-7FBE408DE18D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91684"/>
            <a:ext cx="4705350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Teori Belajar B.F Skinner dan Aplikasinya | Made Nuryadi">
            <a:extLst>
              <a:ext uri="{FF2B5EF4-FFF2-40B4-BE49-F238E27FC236}">
                <a16:creationId xmlns:a16="http://schemas.microsoft.com/office/drawing/2014/main" id="{3CBCA157-EE2D-492D-BB80-7E8F3A4278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068184"/>
            <a:ext cx="4495800" cy="2824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7425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9236"/>
            <a:ext cx="7467600" cy="639762"/>
          </a:xfrm>
        </p:spPr>
        <p:txBody>
          <a:bodyPr/>
          <a:lstStyle/>
          <a:p>
            <a:r>
              <a:rPr lang="en-US" dirty="0"/>
              <a:t>Ivan </a:t>
            </a:r>
            <a:r>
              <a:rPr lang="en-US" dirty="0" err="1"/>
              <a:t>Petrovich</a:t>
            </a:r>
            <a:r>
              <a:rPr lang="en-US" dirty="0"/>
              <a:t> Pavlov (1849-1936)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30876" y="1066800"/>
            <a:ext cx="8229600" cy="5364162"/>
          </a:xfrm>
        </p:spPr>
        <p:txBody>
          <a:bodyPr>
            <a:normAutofit/>
          </a:bodyPr>
          <a:lstStyle/>
          <a:p>
            <a:r>
              <a:rPr lang="en-US" dirty="0" err="1"/>
              <a:t>Sarjana</a:t>
            </a:r>
            <a:r>
              <a:rPr lang="en-US" dirty="0"/>
              <a:t> </a:t>
            </a:r>
            <a:r>
              <a:rPr lang="en-US" dirty="0" err="1"/>
              <a:t>Rusia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Faal</a:t>
            </a:r>
            <a:r>
              <a:rPr lang="en-US" dirty="0"/>
              <a:t> yang </a:t>
            </a:r>
            <a:r>
              <a:rPr lang="en-US" dirty="0" err="1"/>
              <a:t>Fanatik</a:t>
            </a:r>
            <a:r>
              <a:rPr lang="en-US" dirty="0"/>
              <a:t>.</a:t>
            </a:r>
          </a:p>
          <a:p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psikis</a:t>
            </a:r>
            <a:r>
              <a:rPr lang="en-US" dirty="0"/>
              <a:t>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lain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refleks-refleks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.</a:t>
            </a:r>
          </a:p>
          <a:p>
            <a:r>
              <a:rPr lang="en-US" dirty="0" err="1"/>
              <a:t>Reflek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perkembanagan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behaviorisme</a:t>
            </a:r>
            <a:endParaRPr lang="en-US" dirty="0"/>
          </a:p>
          <a:p>
            <a:r>
              <a:rPr lang="en-US" dirty="0" err="1"/>
              <a:t>Penelitian</a:t>
            </a:r>
            <a:r>
              <a:rPr lang="en-US" dirty="0"/>
              <a:t> reflex </a:t>
            </a:r>
            <a:r>
              <a:rPr lang="en-US" dirty="0" err="1"/>
              <a:t>berkondisi</a:t>
            </a:r>
            <a:r>
              <a:rPr lang="en-US" dirty="0"/>
              <a:t> (conditioned reflex).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penemuannya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Pavlov </a:t>
            </a:r>
            <a:r>
              <a:rPr lang="en-US" dirty="0" err="1"/>
              <a:t>meletakkan</a:t>
            </a:r>
            <a:r>
              <a:rPr lang="en-US" dirty="0"/>
              <a:t> </a:t>
            </a:r>
            <a:r>
              <a:rPr lang="en-US" dirty="0" err="1"/>
              <a:t>dasar-dasar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proses </a:t>
            </a:r>
            <a:r>
              <a:rPr lang="en-US" dirty="0" err="1"/>
              <a:t>belajar</a:t>
            </a:r>
            <a:r>
              <a:rPr lang="en-US" dirty="0"/>
              <a:t> &amp;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.</a:t>
            </a:r>
          </a:p>
          <a:p>
            <a:r>
              <a:rPr lang="en-US" dirty="0"/>
              <a:t>APA </a:t>
            </a:r>
            <a:r>
              <a:rPr lang="en-US" dirty="0" err="1"/>
              <a:t>mengakui</a:t>
            </a:r>
            <a:r>
              <a:rPr lang="en-US" dirty="0"/>
              <a:t> Pavlov orang yang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terbesar</a:t>
            </a:r>
            <a:r>
              <a:rPr lang="en-US" dirty="0"/>
              <a:t> </a:t>
            </a:r>
            <a:r>
              <a:rPr lang="en-US" dirty="0" err="1"/>
              <a:t>pengaruhnya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Modern </a:t>
            </a:r>
            <a:r>
              <a:rPr lang="en-US" dirty="0" err="1"/>
              <a:t>disamping</a:t>
            </a:r>
            <a:r>
              <a:rPr lang="en-US" dirty="0"/>
              <a:t> Freud.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 descr="Pengondisian klasik - Wikipedia bahasa Indonesia, ensiklopedia bebas">
            <a:extLst>
              <a:ext uri="{FF2B5EF4-FFF2-40B4-BE49-F238E27FC236}">
                <a16:creationId xmlns:a16="http://schemas.microsoft.com/office/drawing/2014/main" id="{0B33BFF7-CD2A-4F65-8903-76A77B8019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264133"/>
            <a:ext cx="1834048" cy="2593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53D28-1420-4AB0-A965-91DA55E92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 err="1"/>
              <a:t>Eksperimen</a:t>
            </a:r>
            <a:r>
              <a:rPr lang="en-US" dirty="0"/>
              <a:t> Pavlov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5EC4A-3748-4E52-9014-E86AA6D10CE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26720" y="1028006"/>
            <a:ext cx="7955280" cy="567759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D" dirty="0"/>
              <a:t>1.Tahap </a:t>
            </a:r>
            <a:r>
              <a:rPr lang="en-ID" dirty="0" err="1"/>
              <a:t>Sebelum</a:t>
            </a:r>
            <a:r>
              <a:rPr lang="en-ID" dirty="0"/>
              <a:t> </a:t>
            </a:r>
            <a:r>
              <a:rPr lang="en-ID" dirty="0" err="1"/>
              <a:t>Pengondisian</a:t>
            </a:r>
            <a:r>
              <a:rPr lang="en-ID" dirty="0"/>
              <a:t> (</a:t>
            </a:r>
            <a:r>
              <a:rPr lang="en-ID" dirty="0" err="1"/>
              <a:t>Pra-kondisioning</a:t>
            </a:r>
            <a:r>
              <a:rPr lang="en-ID" dirty="0"/>
              <a:t>):</a:t>
            </a:r>
          </a:p>
          <a:p>
            <a:r>
              <a:rPr lang="en-ID" dirty="0"/>
              <a:t>Pavlov </a:t>
            </a:r>
            <a:r>
              <a:rPr lang="en-ID" dirty="0" err="1"/>
              <a:t>memperhatikan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anjing</a:t>
            </a:r>
            <a:r>
              <a:rPr lang="en-ID" dirty="0"/>
              <a:t> </a:t>
            </a:r>
            <a:r>
              <a:rPr lang="en-ID" dirty="0" err="1"/>
              <a:t>mengeluarkan</a:t>
            </a:r>
            <a:r>
              <a:rPr lang="en-ID" dirty="0"/>
              <a:t> air </a:t>
            </a:r>
            <a:r>
              <a:rPr lang="en-ID" dirty="0" err="1"/>
              <a:t>liur</a:t>
            </a:r>
            <a:r>
              <a:rPr lang="en-ID" dirty="0"/>
              <a:t>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melihat</a:t>
            </a:r>
            <a:r>
              <a:rPr lang="en-ID" dirty="0"/>
              <a:t> </a:t>
            </a:r>
            <a:r>
              <a:rPr lang="en-ID" dirty="0" err="1"/>
              <a:t>makanan</a:t>
            </a:r>
            <a:r>
              <a:rPr lang="en-ID" dirty="0"/>
              <a:t>.</a:t>
            </a:r>
          </a:p>
          <a:p>
            <a:r>
              <a:rPr lang="en-ID" dirty="0" err="1"/>
              <a:t>Makanan</a:t>
            </a:r>
            <a:r>
              <a:rPr lang="en-ID" dirty="0"/>
              <a:t> </a:t>
            </a:r>
            <a:r>
              <a:rPr lang="en-ID" dirty="0" err="1"/>
              <a:t>disebut</a:t>
            </a:r>
            <a:r>
              <a:rPr lang="en-ID" dirty="0"/>
              <a:t> stimulus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syarat</a:t>
            </a:r>
            <a:r>
              <a:rPr lang="en-ID" dirty="0"/>
              <a:t> (Unconditioned Stimulus / UCS)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alami</a:t>
            </a:r>
            <a:r>
              <a:rPr lang="en-ID" dirty="0"/>
              <a:t> </a:t>
            </a:r>
            <a:r>
              <a:rPr lang="en-ID" dirty="0" err="1"/>
              <a:t>menimbulkan</a:t>
            </a:r>
            <a:r>
              <a:rPr lang="en-ID" dirty="0"/>
              <a:t> </a:t>
            </a:r>
            <a:r>
              <a:rPr lang="en-ID" dirty="0" err="1"/>
              <a:t>respons</a:t>
            </a:r>
            <a:r>
              <a:rPr lang="en-ID" dirty="0"/>
              <a:t>.</a:t>
            </a:r>
          </a:p>
          <a:p>
            <a:r>
              <a:rPr lang="en-ID" dirty="0"/>
              <a:t>Air </a:t>
            </a:r>
            <a:r>
              <a:rPr lang="en-ID" dirty="0" err="1"/>
              <a:t>liur</a:t>
            </a:r>
            <a:r>
              <a:rPr lang="en-ID" dirty="0"/>
              <a:t> </a:t>
            </a:r>
            <a:r>
              <a:rPr lang="en-ID" dirty="0" err="1"/>
              <a:t>disebut</a:t>
            </a:r>
            <a:r>
              <a:rPr lang="en-ID" dirty="0"/>
              <a:t> </a:t>
            </a:r>
            <a:r>
              <a:rPr lang="en-ID" dirty="0" err="1"/>
              <a:t>respons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syarat</a:t>
            </a:r>
            <a:r>
              <a:rPr lang="en-ID" dirty="0"/>
              <a:t> (Unconditioned Response / UCR).</a:t>
            </a:r>
          </a:p>
          <a:p>
            <a:r>
              <a:rPr lang="en-ID" dirty="0"/>
              <a:t>Jika Pavlov </a:t>
            </a:r>
            <a:r>
              <a:rPr lang="en-ID" dirty="0" err="1"/>
              <a:t>membunyikan</a:t>
            </a:r>
            <a:r>
              <a:rPr lang="en-ID" dirty="0"/>
              <a:t> bel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makanan</a:t>
            </a:r>
            <a:r>
              <a:rPr lang="en-ID" dirty="0"/>
              <a:t>, </a:t>
            </a:r>
            <a:r>
              <a:rPr lang="en-ID" dirty="0" err="1"/>
              <a:t>anjing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bereaksi</a:t>
            </a:r>
            <a:r>
              <a:rPr lang="en-ID" dirty="0"/>
              <a:t> </a:t>
            </a:r>
            <a:r>
              <a:rPr lang="en-ID" dirty="0" err="1"/>
              <a:t>khusus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bunyi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.</a:t>
            </a:r>
          </a:p>
          <a:p>
            <a:pPr marL="266700" indent="0">
              <a:buNone/>
            </a:pPr>
            <a:r>
              <a:rPr lang="en-ID" dirty="0"/>
              <a:t>Bel → Stimulus </a:t>
            </a:r>
            <a:r>
              <a:rPr lang="en-ID" dirty="0" err="1"/>
              <a:t>netral</a:t>
            </a:r>
            <a:r>
              <a:rPr lang="en-ID" dirty="0"/>
              <a:t> (Neutral Stimulus / NS) (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menimbulkan</a:t>
            </a:r>
            <a:r>
              <a:rPr lang="en-ID" dirty="0"/>
              <a:t> </a:t>
            </a:r>
            <a:r>
              <a:rPr lang="en-ID" dirty="0" err="1"/>
              <a:t>respons</a:t>
            </a:r>
            <a:r>
              <a:rPr lang="en-ID" dirty="0"/>
              <a:t> </a:t>
            </a:r>
            <a:r>
              <a:rPr lang="en-ID" dirty="0" err="1"/>
              <a:t>alami</a:t>
            </a:r>
            <a:r>
              <a:rPr lang="en-ID" dirty="0"/>
              <a:t>).</a:t>
            </a:r>
          </a:p>
          <a:p>
            <a:pPr marL="0" indent="0">
              <a:buNone/>
            </a:pPr>
            <a:r>
              <a:rPr lang="en-ID" dirty="0"/>
              <a:t>2. </a:t>
            </a:r>
            <a:r>
              <a:rPr lang="en-ID" dirty="0" err="1"/>
              <a:t>Tahap</a:t>
            </a:r>
            <a:r>
              <a:rPr lang="en-ID" dirty="0"/>
              <a:t> </a:t>
            </a:r>
            <a:r>
              <a:rPr lang="en-ID" dirty="0" err="1"/>
              <a:t>Pengondisian</a:t>
            </a:r>
            <a:r>
              <a:rPr lang="en-ID" dirty="0"/>
              <a:t>:</a:t>
            </a:r>
          </a:p>
          <a:p>
            <a:r>
              <a:rPr lang="en-ID" dirty="0"/>
              <a:t>Pavlov </a:t>
            </a:r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membunyikan</a:t>
            </a:r>
            <a:r>
              <a:rPr lang="en-ID" dirty="0"/>
              <a:t> bel </a:t>
            </a:r>
            <a:r>
              <a:rPr lang="en-ID" dirty="0" err="1"/>
              <a:t>setiap</a:t>
            </a:r>
            <a:r>
              <a:rPr lang="en-ID" dirty="0"/>
              <a:t> kali </a:t>
            </a:r>
            <a:r>
              <a:rPr lang="en-ID" dirty="0" err="1"/>
              <a:t>sebelum</a:t>
            </a:r>
            <a:r>
              <a:rPr lang="en-ID" dirty="0"/>
              <a:t>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makanan</a:t>
            </a:r>
            <a:r>
              <a:rPr lang="en-ID" dirty="0"/>
              <a:t>.</a:t>
            </a:r>
          </a:p>
          <a:p>
            <a:r>
              <a:rPr lang="en-ID" dirty="0"/>
              <a:t>Setelah </a:t>
            </a:r>
            <a:r>
              <a:rPr lang="en-ID" dirty="0" err="1"/>
              <a:t>beberapa</a:t>
            </a:r>
            <a:r>
              <a:rPr lang="en-ID" dirty="0"/>
              <a:t> kali </a:t>
            </a:r>
            <a:r>
              <a:rPr lang="en-ID" dirty="0" err="1"/>
              <a:t>pengulangan</a:t>
            </a:r>
            <a:r>
              <a:rPr lang="en-ID" dirty="0"/>
              <a:t>, </a:t>
            </a:r>
            <a:r>
              <a:rPr lang="en-ID" dirty="0" err="1"/>
              <a:t>anjing</a:t>
            </a:r>
            <a:r>
              <a:rPr lang="en-ID" dirty="0"/>
              <a:t> </a:t>
            </a:r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mengasosiasikan</a:t>
            </a:r>
            <a:r>
              <a:rPr lang="en-ID" dirty="0"/>
              <a:t> </a:t>
            </a:r>
            <a:r>
              <a:rPr lang="en-ID" dirty="0" err="1"/>
              <a:t>bunyi</a:t>
            </a:r>
            <a:r>
              <a:rPr lang="en-ID" dirty="0"/>
              <a:t> bel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datangnya</a:t>
            </a:r>
            <a:r>
              <a:rPr lang="en-ID" dirty="0"/>
              <a:t> </a:t>
            </a:r>
            <a:r>
              <a:rPr lang="en-ID" dirty="0" err="1"/>
              <a:t>makanan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5835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EA713-EACF-4F59-B224-01AA2C578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37319"/>
            <a:ext cx="7467600" cy="639762"/>
          </a:xfrm>
        </p:spPr>
        <p:txBody>
          <a:bodyPr/>
          <a:lstStyle/>
          <a:p>
            <a:r>
              <a:rPr lang="en-US" dirty="0" err="1"/>
              <a:t>Eksperimen</a:t>
            </a:r>
            <a:r>
              <a:rPr lang="en-US" dirty="0"/>
              <a:t> Pavlov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A02E2-CEC5-49DA-B368-87095DDE977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19100" y="888368"/>
            <a:ext cx="8305800" cy="5181600"/>
          </a:xfrm>
        </p:spPr>
        <p:txBody>
          <a:bodyPr/>
          <a:lstStyle/>
          <a:p>
            <a:pPr marL="0" indent="0">
              <a:buNone/>
            </a:pPr>
            <a:r>
              <a:rPr lang="en-ID" b="1" dirty="0"/>
              <a:t>3. </a:t>
            </a:r>
            <a:r>
              <a:rPr lang="en-ID" b="1" dirty="0" err="1"/>
              <a:t>Tahap</a:t>
            </a:r>
            <a:r>
              <a:rPr lang="en-ID" b="1" dirty="0"/>
              <a:t> Setelah </a:t>
            </a:r>
            <a:r>
              <a:rPr lang="en-ID" b="1" dirty="0" err="1"/>
              <a:t>Pengondisian</a:t>
            </a:r>
            <a:r>
              <a:rPr lang="en-ID" b="1" dirty="0"/>
              <a:t> (</a:t>
            </a:r>
            <a:r>
              <a:rPr lang="en-ID" b="1" dirty="0" err="1"/>
              <a:t>Pascakondisioning</a:t>
            </a:r>
            <a:r>
              <a:rPr lang="en-ID" b="1" dirty="0"/>
              <a:t>):</a:t>
            </a:r>
            <a:endParaRPr lang="en-ID" dirty="0"/>
          </a:p>
          <a:p>
            <a:r>
              <a:rPr lang="en-ID" dirty="0"/>
              <a:t>Setelah </a:t>
            </a:r>
            <a:r>
              <a:rPr lang="en-ID" dirty="0" err="1"/>
              <a:t>asosiasi</a:t>
            </a:r>
            <a:r>
              <a:rPr lang="en-ID" dirty="0"/>
              <a:t> </a:t>
            </a:r>
            <a:r>
              <a:rPr lang="en-ID" dirty="0" err="1"/>
              <a:t>terbentuk</a:t>
            </a:r>
            <a:r>
              <a:rPr lang="en-ID" dirty="0"/>
              <a:t>, </a:t>
            </a:r>
            <a:r>
              <a:rPr lang="en-ID" b="1" dirty="0" err="1"/>
              <a:t>anjing</a:t>
            </a:r>
            <a:r>
              <a:rPr lang="en-ID" b="1" dirty="0"/>
              <a:t> </a:t>
            </a:r>
            <a:r>
              <a:rPr lang="en-ID" b="1" dirty="0" err="1"/>
              <a:t>mengeluarkan</a:t>
            </a:r>
            <a:r>
              <a:rPr lang="en-ID" b="1" dirty="0"/>
              <a:t> air </a:t>
            </a:r>
            <a:r>
              <a:rPr lang="en-ID" b="1" dirty="0" err="1"/>
              <a:t>liur</a:t>
            </a:r>
            <a:r>
              <a:rPr lang="en-ID" b="1" dirty="0"/>
              <a:t> </a:t>
            </a:r>
            <a:r>
              <a:rPr lang="en-ID" b="1" dirty="0" err="1"/>
              <a:t>hanya</a:t>
            </a:r>
            <a:r>
              <a:rPr lang="en-ID" b="1" dirty="0"/>
              <a:t> </a:t>
            </a:r>
            <a:r>
              <a:rPr lang="en-ID" b="1" dirty="0" err="1"/>
              <a:t>dengan</a:t>
            </a:r>
            <a:r>
              <a:rPr lang="en-ID" b="1" dirty="0"/>
              <a:t> </a:t>
            </a:r>
            <a:r>
              <a:rPr lang="en-ID" b="1" dirty="0" err="1"/>
              <a:t>mendengar</a:t>
            </a:r>
            <a:r>
              <a:rPr lang="en-ID" b="1" dirty="0"/>
              <a:t> bel</a:t>
            </a:r>
            <a:r>
              <a:rPr lang="en-ID" dirty="0"/>
              <a:t>, </a:t>
            </a:r>
            <a:r>
              <a:rPr lang="en-ID" dirty="0" err="1"/>
              <a:t>walaupun</a:t>
            </a:r>
            <a:r>
              <a:rPr lang="en-ID" dirty="0"/>
              <a:t> </a:t>
            </a:r>
            <a:r>
              <a:rPr lang="en-ID" b="1" dirty="0" err="1"/>
              <a:t>tanpa</a:t>
            </a:r>
            <a:r>
              <a:rPr lang="en-ID" b="1" dirty="0"/>
              <a:t> </a:t>
            </a:r>
            <a:r>
              <a:rPr lang="en-ID" b="1" dirty="0" err="1"/>
              <a:t>makanan</a:t>
            </a:r>
            <a:r>
              <a:rPr lang="en-ID" dirty="0"/>
              <a:t>.</a:t>
            </a:r>
          </a:p>
          <a:p>
            <a:r>
              <a:rPr lang="en-ID" dirty="0" err="1"/>
              <a:t>Sekarang</a:t>
            </a:r>
            <a:r>
              <a:rPr lang="en-ID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D" dirty="0"/>
              <a:t>Bel → </a:t>
            </a:r>
            <a:r>
              <a:rPr lang="en-ID" b="1" dirty="0"/>
              <a:t>Stimulus </a:t>
            </a:r>
            <a:r>
              <a:rPr lang="en-ID" b="1" dirty="0" err="1"/>
              <a:t>terkondisi</a:t>
            </a:r>
            <a:r>
              <a:rPr lang="en-ID" b="1" dirty="0"/>
              <a:t> (Conditioned Stimulus / CS)</a:t>
            </a:r>
            <a:endParaRPr lang="en-ID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D" dirty="0"/>
              <a:t>Air </a:t>
            </a:r>
            <a:r>
              <a:rPr lang="en-ID" dirty="0" err="1"/>
              <a:t>liur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respons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bel → </a:t>
            </a:r>
            <a:r>
              <a:rPr lang="en-ID" b="1" dirty="0" err="1"/>
              <a:t>Respons</a:t>
            </a:r>
            <a:r>
              <a:rPr lang="en-ID" b="1" dirty="0"/>
              <a:t> </a:t>
            </a:r>
            <a:r>
              <a:rPr lang="en-ID" b="1" dirty="0" err="1"/>
              <a:t>terkondisi</a:t>
            </a:r>
            <a:r>
              <a:rPr lang="en-ID" b="1" dirty="0"/>
              <a:t> (Conditioned Response / CR)</a:t>
            </a:r>
            <a:endParaRPr lang="en-ID" dirty="0"/>
          </a:p>
          <a:p>
            <a:endParaRPr lang="en-ID" dirty="0"/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8810E311-710F-480F-BEC3-F328CE4259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1" y="4800600"/>
            <a:ext cx="4267200" cy="2016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960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/>
              <a:t>William Mc </a:t>
            </a:r>
            <a:r>
              <a:rPr lang="en-US" dirty="0" err="1"/>
              <a:t>Dougall</a:t>
            </a:r>
            <a:r>
              <a:rPr lang="en-US" dirty="0"/>
              <a:t> (1871-1938)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079263"/>
            <a:ext cx="77724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Sarjana</a:t>
            </a:r>
            <a:r>
              <a:rPr lang="en-US" dirty="0"/>
              <a:t> </a:t>
            </a:r>
            <a:r>
              <a:rPr lang="en-US" dirty="0" err="1"/>
              <a:t>berdarah</a:t>
            </a:r>
            <a:r>
              <a:rPr lang="en-US" dirty="0"/>
              <a:t> </a:t>
            </a:r>
            <a:r>
              <a:rPr lang="en-US" dirty="0" err="1"/>
              <a:t>capuran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 dan </a:t>
            </a:r>
            <a:r>
              <a:rPr lang="en-US" dirty="0" err="1"/>
              <a:t>skotlandia</a:t>
            </a:r>
            <a:endParaRPr lang="en-US" dirty="0"/>
          </a:p>
          <a:p>
            <a:r>
              <a:rPr lang="en-US" dirty="0" err="1"/>
              <a:t>Menamakan</a:t>
            </a:r>
            <a:r>
              <a:rPr lang="en-US" dirty="0"/>
              <a:t> </a:t>
            </a:r>
            <a:r>
              <a:rPr lang="en-US" dirty="0" err="1"/>
              <a:t>ajaran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purposif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hormik</a:t>
            </a:r>
            <a:r>
              <a:rPr lang="en-US" dirty="0"/>
              <a:t>.</a:t>
            </a:r>
          </a:p>
          <a:p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hendaknya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yang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(</a:t>
            </a:r>
            <a:r>
              <a:rPr lang="en-US" dirty="0" err="1"/>
              <a:t>behaviorisme</a:t>
            </a:r>
            <a:r>
              <a:rPr lang="en-US" dirty="0"/>
              <a:t>).</a:t>
            </a:r>
          </a:p>
          <a:p>
            <a:r>
              <a:rPr lang="en-US" dirty="0" err="1"/>
              <a:t>Karya-karya</a:t>
            </a:r>
            <a:r>
              <a:rPr lang="en-US" dirty="0"/>
              <a:t> </a:t>
            </a:r>
            <a:r>
              <a:rPr lang="en-US" dirty="0" err="1"/>
              <a:t>nya</a:t>
            </a:r>
            <a:r>
              <a:rPr lang="en-US" dirty="0"/>
              <a:t> :</a:t>
            </a:r>
          </a:p>
          <a:p>
            <a:pPr marL="3043238" indent="-3043238">
              <a:buNone/>
            </a:pPr>
            <a:r>
              <a:rPr lang="en-US" dirty="0"/>
              <a:t>    1.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hormik</a:t>
            </a:r>
            <a:r>
              <a:rPr lang="en-US" dirty="0"/>
              <a:t> :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(purposive)</a:t>
            </a:r>
          </a:p>
          <a:p>
            <a:pPr marL="2427288" indent="-2427288">
              <a:buNone/>
            </a:pPr>
            <a:r>
              <a:rPr lang="en-US" dirty="0"/>
              <a:t>    2.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insting</a:t>
            </a:r>
            <a:r>
              <a:rPr lang="en-US" dirty="0"/>
              <a:t>: </a:t>
            </a:r>
            <a:r>
              <a:rPr lang="en-US" dirty="0" err="1"/>
              <a:t>bawaan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lahir</a:t>
            </a:r>
            <a:r>
              <a:rPr lang="en-US" dirty="0"/>
              <a:t> dan Nampak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emosi</a:t>
            </a:r>
            <a:endParaRPr lang="en-US" dirty="0"/>
          </a:p>
          <a:p>
            <a:pPr marL="1878013" indent="-1878013">
              <a:buNone/>
            </a:pPr>
            <a:r>
              <a:rPr lang="en-US" dirty="0"/>
              <a:t>    3. </a:t>
            </a:r>
            <a:r>
              <a:rPr lang="en-US" dirty="0" err="1"/>
              <a:t>Sentimen</a:t>
            </a:r>
            <a:r>
              <a:rPr lang="en-US" dirty="0"/>
              <a:t> : system </a:t>
            </a:r>
            <a:r>
              <a:rPr lang="en-US" dirty="0" err="1"/>
              <a:t>emosi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yang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r>
              <a:rPr lang="en-US" dirty="0" err="1"/>
              <a:t>Ex.Dengar</a:t>
            </a:r>
            <a:r>
              <a:rPr lang="en-US" dirty="0"/>
              <a:t> </a:t>
            </a:r>
            <a:r>
              <a:rPr lang="en-US" dirty="0" err="1"/>
              <a:t>lagu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menangis</a:t>
            </a:r>
            <a:endParaRPr lang="en-US" dirty="0"/>
          </a:p>
          <a:p>
            <a:pPr marL="531813" indent="-531813">
              <a:buNone/>
            </a:pPr>
            <a:r>
              <a:rPr lang="en-US" dirty="0"/>
              <a:t>    4.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(group mind) : </a:t>
            </a:r>
            <a:r>
              <a:rPr lang="en-US" dirty="0" err="1"/>
              <a:t>Energi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2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orang </a:t>
            </a:r>
            <a:r>
              <a:rPr lang="en-US" dirty="0" err="1"/>
              <a:t>berkumpul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2" descr="William McDougall - Wikisource, the free online library">
            <a:extLst>
              <a:ext uri="{FF2B5EF4-FFF2-40B4-BE49-F238E27FC236}">
                <a16:creationId xmlns:a16="http://schemas.microsoft.com/office/drawing/2014/main" id="{51BB52AB-B3D9-4738-A285-A6A28C8F39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0"/>
            <a:ext cx="1676399" cy="2376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6268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/>
              <a:t>William Mc </a:t>
            </a:r>
            <a:r>
              <a:rPr lang="en-US" dirty="0" err="1"/>
              <a:t>Dougall</a:t>
            </a:r>
            <a:r>
              <a:rPr lang="en-US" dirty="0"/>
              <a:t> (1871-1938)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5440362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:</a:t>
            </a:r>
          </a:p>
          <a:p>
            <a:pPr marL="293688" indent="-293688">
              <a:buNone/>
            </a:pPr>
            <a:r>
              <a:rPr lang="en-US" dirty="0"/>
              <a:t>	1.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: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&amp; </a:t>
            </a:r>
            <a:r>
              <a:rPr lang="en-US" dirty="0" err="1"/>
              <a:t>tujuan</a:t>
            </a:r>
            <a:endParaRPr lang="en-US" dirty="0"/>
          </a:p>
          <a:p>
            <a:pPr marL="293688" indent="-293688">
              <a:buNone/>
            </a:pPr>
            <a:r>
              <a:rPr lang="en-US" dirty="0"/>
              <a:t>	2.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bawaan</a:t>
            </a:r>
            <a:r>
              <a:rPr lang="en-US" dirty="0"/>
              <a:t> : </a:t>
            </a:r>
            <a:r>
              <a:rPr lang="en-US" dirty="0" err="1"/>
              <a:t>insting</a:t>
            </a:r>
            <a:endParaRPr lang="en-US" dirty="0"/>
          </a:p>
          <a:p>
            <a:r>
              <a:rPr lang="en-US" dirty="0" err="1"/>
              <a:t>Buku</a:t>
            </a:r>
            <a:r>
              <a:rPr lang="en-US" dirty="0"/>
              <a:t> Social Psychology (1909) : </a:t>
            </a:r>
            <a:r>
              <a:rPr lang="en-US" dirty="0" err="1"/>
              <a:t>emosi</a:t>
            </a:r>
            <a:r>
              <a:rPr lang="en-US" dirty="0"/>
              <a:t> </a:t>
            </a:r>
            <a:r>
              <a:rPr lang="en-US" dirty="0" err="1"/>
              <a:t>takut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insting</a:t>
            </a:r>
            <a:r>
              <a:rPr lang="en-US" dirty="0"/>
              <a:t> </a:t>
            </a:r>
            <a:r>
              <a:rPr lang="en-US" dirty="0" err="1"/>
              <a:t>melarikan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, </a:t>
            </a:r>
            <a:r>
              <a:rPr lang="en-US" dirty="0" err="1"/>
              <a:t>emosi</a:t>
            </a:r>
            <a:r>
              <a:rPr lang="en-US" dirty="0"/>
              <a:t> </a:t>
            </a:r>
            <a:r>
              <a:rPr lang="en-US" dirty="0" err="1"/>
              <a:t>heran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insting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tahu</a:t>
            </a:r>
            <a:r>
              <a:rPr lang="en-US" dirty="0"/>
              <a:t>, </a:t>
            </a:r>
            <a:r>
              <a:rPr lang="en-US" dirty="0" err="1"/>
              <a:t>emosi</a:t>
            </a:r>
            <a:r>
              <a:rPr lang="en-US" dirty="0"/>
              <a:t> </a:t>
            </a:r>
            <a:r>
              <a:rPr lang="en-US" dirty="0" err="1"/>
              <a:t>kasih</a:t>
            </a:r>
            <a:r>
              <a:rPr lang="en-US" dirty="0"/>
              <a:t> </a:t>
            </a:r>
            <a:r>
              <a:rPr lang="en-US" dirty="0" err="1"/>
              <a:t>sayang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insting</a:t>
            </a:r>
            <a:r>
              <a:rPr lang="en-US" dirty="0"/>
              <a:t> orang </a:t>
            </a:r>
            <a:r>
              <a:rPr lang="en-US" dirty="0" err="1"/>
              <a:t>tua</a:t>
            </a:r>
            <a:r>
              <a:rPr lang="en-US" dirty="0"/>
              <a:t>. </a:t>
            </a:r>
          </a:p>
          <a:p>
            <a:r>
              <a:rPr lang="en-US" dirty="0" err="1"/>
              <a:t>Insting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3 </a:t>
            </a:r>
            <a:r>
              <a:rPr lang="en-US" dirty="0" err="1"/>
              <a:t>aspek</a:t>
            </a:r>
            <a:endParaRPr lang="en-US" dirty="0"/>
          </a:p>
          <a:p>
            <a:pPr marL="293688" indent="-293688">
              <a:buNone/>
            </a:pPr>
            <a:r>
              <a:rPr lang="en-US" dirty="0"/>
              <a:t>	1.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; </a:t>
            </a:r>
            <a:r>
              <a:rPr lang="en-US" dirty="0" err="1"/>
              <a:t>kecenderungan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instingtif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mempersepsikan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tertent</a:t>
            </a:r>
            <a:endParaRPr lang="en-US" dirty="0"/>
          </a:p>
          <a:p>
            <a:pPr marL="293688" indent="-293688">
              <a:buNone/>
            </a:pPr>
            <a:r>
              <a:rPr lang="en-US" dirty="0"/>
              <a:t>	2.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emosional</a:t>
            </a:r>
            <a:r>
              <a:rPr lang="en-US" dirty="0"/>
              <a:t> : </a:t>
            </a:r>
            <a:r>
              <a:rPr lang="en-US" dirty="0" err="1"/>
              <a:t>kecenderungan</a:t>
            </a:r>
            <a:r>
              <a:rPr lang="en-US" dirty="0"/>
              <a:t> </a:t>
            </a:r>
            <a:r>
              <a:rPr lang="en-US" dirty="0" err="1"/>
              <a:t>emosi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yang </a:t>
            </a:r>
            <a:r>
              <a:rPr lang="en-US" dirty="0" err="1"/>
              <a:t>khas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tertentu</a:t>
            </a:r>
            <a:endParaRPr lang="en-US" dirty="0"/>
          </a:p>
          <a:p>
            <a:pPr marL="293688" indent="-293688">
              <a:buNone/>
            </a:pPr>
            <a:r>
              <a:rPr lang="en-US" dirty="0"/>
              <a:t>	3.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motoris</a:t>
            </a:r>
            <a:r>
              <a:rPr lang="en-US" dirty="0"/>
              <a:t> : </a:t>
            </a:r>
            <a:r>
              <a:rPr lang="en-US" dirty="0" err="1"/>
              <a:t>kecenderungan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berbuat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kalau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instigtif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mempersepsikan</a:t>
            </a:r>
            <a:r>
              <a:rPr lang="en-US" dirty="0"/>
              <a:t> </a:t>
            </a:r>
            <a:r>
              <a:rPr lang="en-US" dirty="0" err="1"/>
              <a:t>nsuatu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tertentu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561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/>
              <a:t>John Broadus Watson (1878-1958)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924800" cy="5410200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 err="1"/>
              <a:t>Sarjana</a:t>
            </a:r>
            <a:r>
              <a:rPr lang="en-US" dirty="0"/>
              <a:t> </a:t>
            </a:r>
            <a:r>
              <a:rPr lang="en-US" dirty="0" err="1"/>
              <a:t>Filsafat</a:t>
            </a:r>
            <a:r>
              <a:rPr lang="en-US" dirty="0"/>
              <a:t> dan professor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 dan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komparatif</a:t>
            </a:r>
            <a:r>
              <a:rPr lang="en-US" dirty="0"/>
              <a:t> (</a:t>
            </a:r>
            <a:r>
              <a:rPr lang="en-US" dirty="0" err="1"/>
              <a:t>perbandingan</a:t>
            </a:r>
            <a:r>
              <a:rPr lang="en-US" dirty="0"/>
              <a:t>)</a:t>
            </a:r>
          </a:p>
          <a:p>
            <a:r>
              <a:rPr lang="en-US" dirty="0" err="1"/>
              <a:t>Pendiri</a:t>
            </a:r>
            <a:r>
              <a:rPr lang="en-US" dirty="0"/>
              <a:t> </a:t>
            </a:r>
            <a:r>
              <a:rPr lang="en-US" dirty="0" err="1"/>
              <a:t>behaviorisme</a:t>
            </a:r>
            <a:r>
              <a:rPr lang="en-US" dirty="0"/>
              <a:t> di AS.</a:t>
            </a:r>
          </a:p>
          <a:p>
            <a:r>
              <a:rPr lang="en-US" dirty="0" err="1"/>
              <a:t>Buku</a:t>
            </a:r>
            <a:r>
              <a:rPr lang="en-US" dirty="0"/>
              <a:t> Psychology as the Behaviorist Views It (1903).</a:t>
            </a:r>
          </a:p>
          <a:p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‘naïve behaviorist’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pendapatnya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ekstrem</a:t>
            </a:r>
            <a:r>
              <a:rPr lang="en-US" dirty="0"/>
              <a:t> &amp; </a:t>
            </a:r>
            <a:r>
              <a:rPr lang="en-US" dirty="0" err="1"/>
              <a:t>argumentasinya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pendapatnya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kekanak-kanakan</a:t>
            </a:r>
            <a:r>
              <a:rPr lang="en-US" dirty="0"/>
              <a:t>.</a:t>
            </a:r>
          </a:p>
          <a:p>
            <a:r>
              <a:rPr lang="en-US" dirty="0"/>
              <a:t>‘</a:t>
            </a:r>
            <a:r>
              <a:rPr lang="en-US" dirty="0" err="1"/>
              <a:t>Berikan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sepuluh</a:t>
            </a:r>
            <a:r>
              <a:rPr lang="en-US" dirty="0"/>
              <a:t> orang </a:t>
            </a:r>
            <a:r>
              <a:rPr lang="en-US" dirty="0" err="1"/>
              <a:t>anak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jadikan</a:t>
            </a:r>
            <a:r>
              <a:rPr lang="en-US" dirty="0"/>
              <a:t> </a:t>
            </a:r>
            <a:r>
              <a:rPr lang="en-US" dirty="0" err="1"/>
              <a:t>kesepuluh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kehendak</a:t>
            </a:r>
            <a:r>
              <a:rPr lang="en-US" dirty="0"/>
              <a:t> </a:t>
            </a:r>
            <a:r>
              <a:rPr lang="en-US" dirty="0" err="1"/>
              <a:t>saya</a:t>
            </a:r>
            <a:r>
              <a:rPr lang="en-US" dirty="0"/>
              <a:t>’ .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Watson </a:t>
            </a:r>
            <a:r>
              <a:rPr lang="en-US" dirty="0" err="1"/>
              <a:t>ttg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proses </a:t>
            </a:r>
            <a:r>
              <a:rPr lang="en-US" dirty="0" err="1"/>
              <a:t>kondisioning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Pendidikan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sifat-sifat</a:t>
            </a:r>
            <a:r>
              <a:rPr lang="en-US" dirty="0"/>
              <a:t> </a:t>
            </a:r>
            <a:r>
              <a:rPr lang="en-US" dirty="0" err="1"/>
              <a:t>tententu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5122" name="Picture 2" descr="John B.Watson | Paris">
            <a:extLst>
              <a:ext uri="{FF2B5EF4-FFF2-40B4-BE49-F238E27FC236}">
                <a16:creationId xmlns:a16="http://schemas.microsoft.com/office/drawing/2014/main" id="{E9219028-A527-4216-A350-D1158363EA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799" y="-2381"/>
            <a:ext cx="1678782" cy="1678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77B67-1829-49FD-B84E-955F7FB74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25286"/>
            <a:ext cx="7467600" cy="715962"/>
          </a:xfrm>
        </p:spPr>
        <p:txBody>
          <a:bodyPr/>
          <a:lstStyle/>
          <a:p>
            <a:r>
              <a:rPr lang="en-US" dirty="0"/>
              <a:t>Edwin </a:t>
            </a:r>
            <a:r>
              <a:rPr lang="en-US" dirty="0" err="1"/>
              <a:t>Bisell</a:t>
            </a:r>
            <a:r>
              <a:rPr lang="en-US" dirty="0"/>
              <a:t> Holt (1873-1946)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59CDD-E5F8-4655-BB45-45CEB406629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93222" y="1143000"/>
            <a:ext cx="7467600" cy="4873752"/>
          </a:xfrm>
        </p:spPr>
        <p:txBody>
          <a:bodyPr/>
          <a:lstStyle/>
          <a:p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/>
              <a:t>filsafat</a:t>
            </a:r>
            <a:r>
              <a:rPr lang="en-US" dirty="0"/>
              <a:t> pada </a:t>
            </a:r>
            <a:r>
              <a:rPr lang="en-US" dirty="0" err="1"/>
              <a:t>ajaran</a:t>
            </a:r>
            <a:r>
              <a:rPr lang="en-US" dirty="0"/>
              <a:t> Watson,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behaviourisme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di </a:t>
            </a:r>
            <a:r>
              <a:rPr lang="en-US" dirty="0" err="1"/>
              <a:t>terima</a:t>
            </a:r>
            <a:r>
              <a:rPr lang="en-US" dirty="0"/>
              <a:t> dan </a:t>
            </a:r>
            <a:r>
              <a:rPr lang="en-US" dirty="0" err="1"/>
              <a:t>logis</a:t>
            </a:r>
            <a:r>
              <a:rPr lang="en-US" dirty="0"/>
              <a:t>.</a:t>
            </a:r>
          </a:p>
          <a:p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Watson,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sekedar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reflek</a:t>
            </a:r>
            <a:r>
              <a:rPr lang="en-US" dirty="0"/>
              <a:t> </a:t>
            </a:r>
            <a:r>
              <a:rPr lang="en-US" dirty="0" err="1"/>
              <a:t>belaka</a:t>
            </a:r>
            <a:r>
              <a:rPr lang="en-US" dirty="0"/>
              <a:t>.</a:t>
            </a:r>
          </a:p>
          <a:p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dinamis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berubah-ubah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.</a:t>
            </a:r>
          </a:p>
          <a:p>
            <a:r>
              <a:rPr lang="en-US" dirty="0" err="1"/>
              <a:t>Muncullah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psikodinamika</a:t>
            </a:r>
            <a:r>
              <a:rPr lang="en-US" dirty="0"/>
              <a:t> dan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sumbangan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pada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munculnya</a:t>
            </a:r>
            <a:r>
              <a:rPr lang="en-US" dirty="0"/>
              <a:t> </a:t>
            </a:r>
            <a:r>
              <a:rPr lang="en-US" dirty="0" err="1"/>
              <a:t>psikoanalisa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Freud dan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Psikodinamika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Kurt Lewin.</a:t>
            </a:r>
            <a:endParaRPr lang="en-ID" dirty="0"/>
          </a:p>
        </p:txBody>
      </p:sp>
      <p:pic>
        <p:nvPicPr>
          <p:cNvPr id="8196" name="Picture 4" descr="Edwin Holt">
            <a:extLst>
              <a:ext uri="{FF2B5EF4-FFF2-40B4-BE49-F238E27FC236}">
                <a16:creationId xmlns:a16="http://schemas.microsoft.com/office/drawing/2014/main" id="{F19B8059-2F79-4F0E-9796-9C93DFE9E0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286250"/>
            <a:ext cx="242618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6356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>
            <a:normAutofit/>
          </a:bodyPr>
          <a:lstStyle/>
          <a:p>
            <a:r>
              <a:rPr lang="en-US" dirty="0"/>
              <a:t>Edward Chance Tolman (1886-1959)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620000" cy="5178552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Melanjutkan</a:t>
            </a:r>
            <a:r>
              <a:rPr lang="en-US" dirty="0"/>
              <a:t> </a:t>
            </a:r>
            <a:r>
              <a:rPr lang="en-US" dirty="0" err="1"/>
              <a:t>ajaran</a:t>
            </a:r>
            <a:r>
              <a:rPr lang="en-US" dirty="0"/>
              <a:t> Holt dan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pada </a:t>
            </a:r>
            <a:r>
              <a:rPr lang="en-US" dirty="0" err="1"/>
              <a:t>Mc.Dougall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kosep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purposive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behaviourisme</a:t>
            </a:r>
            <a:r>
              <a:rPr lang="en-US" dirty="0"/>
              <a:t>.</a:t>
            </a:r>
          </a:p>
          <a:p>
            <a:r>
              <a:rPr lang="en-US" dirty="0" err="1"/>
              <a:t>Pendapat</a:t>
            </a:r>
            <a:r>
              <a:rPr lang="en-US" dirty="0"/>
              <a:t> :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molar.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molar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laku-tingkah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molekuler</a:t>
            </a:r>
            <a:r>
              <a:rPr lang="en-US" dirty="0"/>
              <a:t>.</a:t>
            </a:r>
          </a:p>
          <a:p>
            <a:r>
              <a:rPr lang="en-US" dirty="0" err="1"/>
              <a:t>Makan</a:t>
            </a:r>
            <a:r>
              <a:rPr lang="en-US" dirty="0"/>
              <a:t> =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molar; </a:t>
            </a:r>
            <a:r>
              <a:rPr lang="en-US" dirty="0" err="1"/>
              <a:t>menyendok</a:t>
            </a:r>
            <a:r>
              <a:rPr lang="en-US" dirty="0"/>
              <a:t> &amp; </a:t>
            </a:r>
            <a:r>
              <a:rPr lang="en-US" dirty="0" err="1"/>
              <a:t>menyuap</a:t>
            </a:r>
            <a:r>
              <a:rPr lang="en-US" dirty="0"/>
              <a:t> =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molekuler</a:t>
            </a:r>
            <a:r>
              <a:rPr lang="en-US" dirty="0"/>
              <a:t>.</a:t>
            </a:r>
          </a:p>
          <a:p>
            <a:r>
              <a:rPr lang="en-US" dirty="0" err="1"/>
              <a:t>Tujun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terletak</a:t>
            </a:r>
            <a:r>
              <a:rPr lang="en-US" dirty="0"/>
              <a:t> pada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molar.</a:t>
            </a:r>
          </a:p>
          <a:p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: B = f(S, A)</a:t>
            </a:r>
          </a:p>
          <a:p>
            <a:pPr marL="293688" indent="-293688">
              <a:buNone/>
            </a:pPr>
            <a:r>
              <a:rPr lang="en-US" dirty="0"/>
              <a:t>	B = behavior, f = </a:t>
            </a:r>
            <a:r>
              <a:rPr lang="en-US" dirty="0" err="1"/>
              <a:t>fungsi</a:t>
            </a:r>
            <a:r>
              <a:rPr lang="en-US" dirty="0"/>
              <a:t>, S = </a:t>
            </a:r>
            <a:r>
              <a:rPr lang="en-US" dirty="0" err="1"/>
              <a:t>situasi</a:t>
            </a:r>
            <a:r>
              <a:rPr lang="en-US" dirty="0"/>
              <a:t>, A = antecedent (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mendahului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)</a:t>
            </a:r>
          </a:p>
        </p:txBody>
      </p:sp>
      <p:pic>
        <p:nvPicPr>
          <p:cNvPr id="7170" name="Picture 2" descr="Edward Chace Tolman (1886‐1959). | Download Scientific Diagram">
            <a:extLst>
              <a:ext uri="{FF2B5EF4-FFF2-40B4-BE49-F238E27FC236}">
                <a16:creationId xmlns:a16="http://schemas.microsoft.com/office/drawing/2014/main" id="{400DA1E5-735B-45B8-9F8D-8EBBABC9F7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5806" y="4191000"/>
            <a:ext cx="2175824" cy="2587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1518</TotalTime>
  <Words>987</Words>
  <Application>Microsoft Office PowerPoint</Application>
  <PresentationFormat>On-screen Show (4:3)</PresentationFormat>
  <Paragraphs>83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Schoolbook</vt:lpstr>
      <vt:lpstr>Wingdings</vt:lpstr>
      <vt:lpstr>Wingdings 2</vt:lpstr>
      <vt:lpstr>Oriel</vt:lpstr>
      <vt:lpstr>SEJARAH DAN ALIRAN PSIKOLOGI</vt:lpstr>
      <vt:lpstr>Ivan Petrovich Pavlov (1849-1936)</vt:lpstr>
      <vt:lpstr>Eksperimen Pavlov</vt:lpstr>
      <vt:lpstr>Eksperimen Pavlov</vt:lpstr>
      <vt:lpstr>William Mc Dougall (1871-1938)</vt:lpstr>
      <vt:lpstr>William Mc Dougall (1871-1938)</vt:lpstr>
      <vt:lpstr>John Broadus Watson (1878-1958)</vt:lpstr>
      <vt:lpstr>Edwin Bisell Holt (1873-1946)</vt:lpstr>
      <vt:lpstr>Edward Chance Tolman (1886-1959)</vt:lpstr>
      <vt:lpstr>B. F. Skinner (1904-1990)</vt:lpstr>
      <vt:lpstr>Percobaan Skinner</vt:lpstr>
      <vt:lpstr>Skinner Box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SEJARAH DAN ALIRAN PSIKOLOGI</dc:title>
  <dc:creator>user</dc:creator>
  <cp:lastModifiedBy>Hype GLK</cp:lastModifiedBy>
  <cp:revision>116</cp:revision>
  <cp:lastPrinted>2019-12-10T09:06:19Z</cp:lastPrinted>
  <dcterms:created xsi:type="dcterms:W3CDTF">2017-09-26T07:00:17Z</dcterms:created>
  <dcterms:modified xsi:type="dcterms:W3CDTF">2025-11-05T04:14:00Z</dcterms:modified>
</cp:coreProperties>
</file>